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3"/>
  </p:notesMasterIdLst>
  <p:sldIdLst>
    <p:sldId id="256" r:id="rId2"/>
  </p:sldIdLst>
  <p:sldSz cx="7559675" cy="106918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D2532"/>
    <a:srgbClr val="D91F3F"/>
    <a:srgbClr val="E25F29"/>
    <a:srgbClr val="E87D97"/>
    <a:srgbClr val="646562"/>
    <a:srgbClr val="3B0E18"/>
    <a:srgbClr val="D036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9512"/>
    <p:restoredTop sz="94652"/>
  </p:normalViewPr>
  <p:slideViewPr>
    <p:cSldViewPr snapToGrid="0">
      <p:cViewPr varScale="1">
        <p:scale>
          <a:sx n="38" d="100"/>
          <a:sy n="38" d="100"/>
        </p:scale>
        <p:origin x="182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4B6311-BF01-EB4F-A294-6EF4A1CB600C}" type="datetimeFigureOut">
              <a:rPr lang="it-IT" smtClean="0"/>
              <a:t>27/11/2025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3FA178-3E0E-5D49-B781-827C345959D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403049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C70F9-E395-1647-BAEC-D01B3DD36CA8}" type="datetimeFigureOut">
              <a:rPr lang="it-IT" smtClean="0"/>
              <a:t>27/11/2025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4FC67-E6BA-674D-888C-A04033BF521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560531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C70F9-E395-1647-BAEC-D01B3DD36CA8}" type="datetimeFigureOut">
              <a:rPr lang="it-IT" smtClean="0"/>
              <a:t>27/11/2025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4FC67-E6BA-674D-888C-A04033BF521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466175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C70F9-E395-1647-BAEC-D01B3DD36CA8}" type="datetimeFigureOut">
              <a:rPr lang="it-IT" smtClean="0"/>
              <a:t>27/11/2025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4FC67-E6BA-674D-888C-A04033BF521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411666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C70F9-E395-1647-BAEC-D01B3DD36CA8}" type="datetimeFigureOut">
              <a:rPr lang="it-IT" smtClean="0"/>
              <a:t>27/11/2025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4FC67-E6BA-674D-888C-A04033BF521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776739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>
                    <a:tint val="82000"/>
                  </a:schemeClr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82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82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C70F9-E395-1647-BAEC-D01B3DD36CA8}" type="datetimeFigureOut">
              <a:rPr lang="it-IT" smtClean="0"/>
              <a:t>27/11/2025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4FC67-E6BA-674D-888C-A04033BF521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548906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C70F9-E395-1647-BAEC-D01B3DD36CA8}" type="datetimeFigureOut">
              <a:rPr lang="it-IT" smtClean="0"/>
              <a:t>27/11/2025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4FC67-E6BA-674D-888C-A04033BF521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035333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C70F9-E395-1647-BAEC-D01B3DD36CA8}" type="datetimeFigureOut">
              <a:rPr lang="it-IT" smtClean="0"/>
              <a:t>27/11/2025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4FC67-E6BA-674D-888C-A04033BF521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063960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C70F9-E395-1647-BAEC-D01B3DD36CA8}" type="datetimeFigureOut">
              <a:rPr lang="it-IT" smtClean="0"/>
              <a:t>27/11/2025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4FC67-E6BA-674D-888C-A04033BF521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133000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C70F9-E395-1647-BAEC-D01B3DD36CA8}" type="datetimeFigureOut">
              <a:rPr lang="it-IT" smtClean="0"/>
              <a:t>27/11/2025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4FC67-E6BA-674D-888C-A04033BF521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846043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C70F9-E395-1647-BAEC-D01B3DD36CA8}" type="datetimeFigureOut">
              <a:rPr lang="it-IT" smtClean="0"/>
              <a:t>27/11/2025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4FC67-E6BA-674D-888C-A04033BF521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065918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C70F9-E395-1647-BAEC-D01B3DD36CA8}" type="datetimeFigureOut">
              <a:rPr lang="it-IT" smtClean="0"/>
              <a:t>27/11/2025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4FC67-E6BA-674D-888C-A04033BF521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00934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0FC70F9-E395-1647-BAEC-D01B3DD36CA8}" type="datetimeFigureOut">
              <a:rPr lang="it-IT" smtClean="0"/>
              <a:t>27/11/2025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A04FC67-E6BA-674D-888C-A04033BF521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85467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file:////Users/monicaulivelli/Library/Group%20Containers/UBF8T346G9.ms/WebArchiveCopyPasteTempFiles/com.microsoft.Word/erasmusplus.jpg" TargetMode="External"/><Relationship Id="rId3" Type="http://schemas.openxmlformats.org/officeDocument/2006/relationships/image" Target="../media/image2.tif"/><Relationship Id="rId7" Type="http://schemas.openxmlformats.org/officeDocument/2006/relationships/image" Target="../media/image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4" Type="http://schemas.openxmlformats.org/officeDocument/2006/relationships/hyperlink" Target="https://meet.google.com/anb-gsvb-tww?hs=122&amp;authuser=0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>
            <a:extLst>
              <a:ext uri="{FF2B5EF4-FFF2-40B4-BE49-F238E27FC236}">
                <a16:creationId xmlns:a16="http://schemas.microsoft.com/office/drawing/2014/main" id="{4E0C85CF-7EC6-50D6-0B03-4BEC281CFC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78949" y="5571406"/>
            <a:ext cx="6818340" cy="216002"/>
          </a:xfrm>
        </p:spPr>
        <p:txBody>
          <a:bodyPr lIns="0" tIns="0" rIns="0" bIns="0">
            <a:noAutofit/>
          </a:bodyPr>
          <a:lstStyle/>
          <a:p>
            <a:pPr algn="l"/>
            <a:endParaRPr lang="it-IT" sz="1900" dirty="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algn="l"/>
            <a:endParaRPr lang="it-IT" sz="1900" dirty="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pic>
        <p:nvPicPr>
          <p:cNvPr id="10" name="Immagine 9" descr="Immagine che contiene bianco, design&#10;&#10;Descrizione generata automaticamente">
            <a:extLst>
              <a:ext uri="{FF2B5EF4-FFF2-40B4-BE49-F238E27FC236}">
                <a16:creationId xmlns:a16="http://schemas.microsoft.com/office/drawing/2014/main" id="{B2A1E8A9-29F9-6D9B-E631-9318821375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8000" y="288000"/>
            <a:ext cx="770341" cy="288000"/>
          </a:xfrm>
          <a:prstGeom prst="rect">
            <a:avLst/>
          </a:prstGeom>
        </p:spPr>
      </p:pic>
      <p:sp>
        <p:nvSpPr>
          <p:cNvPr id="11" name="Rettangolo 10">
            <a:extLst>
              <a:ext uri="{FF2B5EF4-FFF2-40B4-BE49-F238E27FC236}">
                <a16:creationId xmlns:a16="http://schemas.microsoft.com/office/drawing/2014/main" id="{C0A1AC6F-ADA1-1094-51E3-7A5F789D0171}"/>
              </a:ext>
            </a:extLst>
          </p:cNvPr>
          <p:cNvSpPr/>
          <p:nvPr/>
        </p:nvSpPr>
        <p:spPr>
          <a:xfrm>
            <a:off x="0" y="1079999"/>
            <a:ext cx="180000" cy="1944000"/>
          </a:xfrm>
          <a:prstGeom prst="rect">
            <a:avLst/>
          </a:prstGeom>
          <a:solidFill>
            <a:srgbClr val="D91F3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endParaRPr lang="it-IT"/>
          </a:p>
        </p:txBody>
      </p:sp>
      <p:sp>
        <p:nvSpPr>
          <p:cNvPr id="12" name="Sottotitolo 2">
            <a:extLst>
              <a:ext uri="{FF2B5EF4-FFF2-40B4-BE49-F238E27FC236}">
                <a16:creationId xmlns:a16="http://schemas.microsoft.com/office/drawing/2014/main" id="{13E8F214-1D5D-1275-C256-F736EADE16D3}"/>
              </a:ext>
            </a:extLst>
          </p:cNvPr>
          <p:cNvSpPr txBox="1">
            <a:spLocks/>
          </p:cNvSpPr>
          <p:nvPr/>
        </p:nvSpPr>
        <p:spPr>
          <a:xfrm rot="10800000" flipV="1">
            <a:off x="360000" y="3346606"/>
            <a:ext cx="6974005" cy="654211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88984" indent="-188984" algn="l" defTabSz="755934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Char char="•"/>
              <a:defRPr sz="23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6951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44918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22885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00853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78820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6787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34754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12722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it-IT" sz="1400" b="1" dirty="0">
                <a:solidFill>
                  <a:schemeClr val="bg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Verdana" panose="020B0604030504040204" pitchFamily="34" charset="0"/>
              </a:rPr>
              <a:t>19 </a:t>
            </a:r>
            <a:r>
              <a:rPr lang="it-IT" sz="1400" b="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Verdana" panose="020B0604030504040204" pitchFamily="34" charset="0"/>
              </a:rPr>
              <a:t>dicembre</a:t>
            </a:r>
            <a:r>
              <a:rPr lang="it-IT" sz="1400" b="1" dirty="0">
                <a:solidFill>
                  <a:schemeClr val="bg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Verdana" panose="020B0604030504040204" pitchFamily="34" charset="0"/>
              </a:rPr>
              <a:t> 2025- Aula 4 - Complesso Didattico “Le Scotte”</a:t>
            </a:r>
            <a:endParaRPr lang="it-IT" sz="1400" b="1" dirty="0">
              <a:solidFill>
                <a:schemeClr val="bg1"/>
              </a:solidFill>
              <a:effectLst/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>
              <a:lnSpc>
                <a:spcPts val="1350"/>
              </a:lnSpc>
              <a:buNone/>
            </a:pPr>
            <a:r>
              <a:rPr lang="en-US" sz="1400" b="1" dirty="0">
                <a:solidFill>
                  <a:schemeClr val="bg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Verdana" panose="020B0604030504040204" pitchFamily="34" charset="0"/>
              </a:rPr>
              <a:t>                                            Link </a:t>
            </a:r>
            <a:r>
              <a:rPr lang="en-US" sz="1400" b="1" dirty="0" err="1">
                <a:solidFill>
                  <a:schemeClr val="bg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Verdana" panose="020B0604030504040204" pitchFamily="34" charset="0"/>
              </a:rPr>
              <a:t>Gmeet</a:t>
            </a:r>
            <a:r>
              <a:rPr lang="en-US" sz="1400" b="1" dirty="0">
                <a:solidFill>
                  <a:schemeClr val="bg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Verdana" panose="020B0604030504040204" pitchFamily="34" charset="0"/>
              </a:rPr>
              <a:t>: </a:t>
            </a:r>
            <a:r>
              <a:rPr lang="it-IT" sz="1600" u="sng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meet.google.com/anb-gsvb-tww</a:t>
            </a:r>
            <a:br>
              <a:rPr lang="it-IT" sz="1100" dirty="0">
                <a:effectLst/>
              </a:rPr>
            </a:br>
            <a:r>
              <a:rPr lang="en-US" sz="1400" dirty="0">
                <a:solidFill>
                  <a:schemeClr val="bg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Verdana" panose="020B0604030504040204" pitchFamily="34" charset="0"/>
              </a:rPr>
              <a:t> </a:t>
            </a:r>
            <a:endParaRPr lang="it-IT" sz="1400" dirty="0">
              <a:solidFill>
                <a:schemeClr val="bg1"/>
              </a:solidFill>
              <a:effectLst/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algn="ctr">
              <a:lnSpc>
                <a:spcPct val="150000"/>
              </a:lnSpc>
              <a:buNone/>
            </a:pPr>
            <a:r>
              <a:rPr lang="it-IT" sz="1400" i="1" dirty="0">
                <a:solidFill>
                  <a:schemeClr val="bg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Verdana" panose="020B0604030504040204" pitchFamily="34" charset="0"/>
              </a:rPr>
              <a:t>Programma della giornata </a:t>
            </a:r>
            <a:endParaRPr lang="it-IT" sz="1400" dirty="0">
              <a:solidFill>
                <a:schemeClr val="bg1"/>
              </a:solidFill>
              <a:effectLst/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Wingdings" pitchFamily="2" charset="2"/>
              <a:buChar char=""/>
              <a:tabLst>
                <a:tab pos="228600" algn="l"/>
              </a:tabLst>
            </a:pPr>
            <a:r>
              <a:rPr lang="it-IT" sz="1400" b="1" dirty="0">
                <a:solidFill>
                  <a:schemeClr val="bg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Verdana" panose="020B0604030504040204" pitchFamily="34" charset="0"/>
              </a:rPr>
              <a:t>Ore 18.00</a:t>
            </a:r>
            <a:r>
              <a:rPr lang="it-IT" sz="1400" dirty="0">
                <a:solidFill>
                  <a:schemeClr val="bg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Verdana" panose="020B0604030504040204" pitchFamily="34" charset="0"/>
              </a:rPr>
              <a:t> – Accoglienza partecipanti</a:t>
            </a:r>
            <a:endParaRPr lang="it-IT" sz="1400" dirty="0">
              <a:solidFill>
                <a:schemeClr val="bg1"/>
              </a:solidFill>
              <a:effectLst/>
              <a:latin typeface="Source Sans Pro" panose="020B0503030403020204" pitchFamily="34" charset="0"/>
              <a:ea typeface="Source Sans Pro" panose="020B0503030403020204" pitchFamily="34" charset="0"/>
              <a:cs typeface="Symbol" pitchFamily="2" charset="2"/>
            </a:endParaRPr>
          </a:p>
          <a:p>
            <a:pPr marL="342900" lvl="0" indent="-342900" algn="just">
              <a:lnSpc>
                <a:spcPct val="150000"/>
              </a:lnSpc>
              <a:buFont typeface="Wingdings" pitchFamily="2" charset="2"/>
              <a:buChar char=""/>
              <a:tabLst>
                <a:tab pos="228600" algn="l"/>
              </a:tabLst>
            </a:pPr>
            <a:r>
              <a:rPr lang="it-IT" sz="1400" b="1" dirty="0">
                <a:solidFill>
                  <a:schemeClr val="bg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Verdana" panose="020B0604030504040204" pitchFamily="34" charset="0"/>
              </a:rPr>
              <a:t>Ore 18.15</a:t>
            </a:r>
            <a:r>
              <a:rPr lang="it-IT" sz="1400" dirty="0">
                <a:solidFill>
                  <a:schemeClr val="bg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Verdana" panose="020B0604030504040204" pitchFamily="34" charset="0"/>
              </a:rPr>
              <a:t> - Introduzione all’ incontro</a:t>
            </a:r>
            <a:endParaRPr lang="it-IT" sz="1400" dirty="0">
              <a:solidFill>
                <a:schemeClr val="bg1"/>
              </a:solidFill>
              <a:effectLst/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algn="just">
              <a:lnSpc>
                <a:spcPct val="150000"/>
              </a:lnSpc>
              <a:buNone/>
            </a:pPr>
            <a:r>
              <a:rPr lang="it-IT" sz="1400" dirty="0">
                <a:solidFill>
                  <a:schemeClr val="bg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Verdana" panose="020B0604030504040204" pitchFamily="34" charset="0"/>
              </a:rPr>
              <a:t>Prof.ssa Monica Ulivelli, </a:t>
            </a:r>
            <a:r>
              <a:rPr lang="it-IT" sz="1400" i="1" dirty="0">
                <a:solidFill>
                  <a:schemeClr val="bg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Verdana" panose="020B0604030504040204" pitchFamily="34" charset="0"/>
              </a:rPr>
              <a:t>Docente Delegato all’Orientamento e Tutorato</a:t>
            </a:r>
            <a:endParaRPr lang="it-IT" sz="1400" dirty="0">
              <a:solidFill>
                <a:schemeClr val="bg1"/>
              </a:solidFill>
              <a:effectLst/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algn="just">
              <a:lnSpc>
                <a:spcPct val="150000"/>
              </a:lnSpc>
              <a:buNone/>
            </a:pPr>
            <a:r>
              <a:rPr lang="it-IT" sz="1400" dirty="0">
                <a:solidFill>
                  <a:schemeClr val="bg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Verdana" panose="020B0604030504040204" pitchFamily="34" charset="0"/>
              </a:rPr>
              <a:t>Prof. Francesco Molinaro</a:t>
            </a:r>
            <a:r>
              <a:rPr lang="it-IT" sz="1400" i="1" dirty="0">
                <a:solidFill>
                  <a:schemeClr val="bg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Verdana" panose="020B0604030504040204" pitchFamily="34" charset="0"/>
              </a:rPr>
              <a:t>, Docente Delegato al Progetto Erasmus e all’ Internazionalizzazione</a:t>
            </a:r>
            <a:endParaRPr lang="it-IT" sz="1400" dirty="0">
              <a:solidFill>
                <a:schemeClr val="bg1"/>
              </a:solidFill>
              <a:effectLst/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Wingdings" pitchFamily="2" charset="2"/>
              <a:buChar char=""/>
              <a:tabLst>
                <a:tab pos="228600" algn="l"/>
              </a:tabLst>
            </a:pPr>
            <a:r>
              <a:rPr lang="it-IT" sz="1400" b="1" dirty="0">
                <a:solidFill>
                  <a:schemeClr val="bg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Verdana" panose="020B0604030504040204" pitchFamily="34" charset="0"/>
              </a:rPr>
              <a:t>Ore 18.30</a:t>
            </a:r>
            <a:r>
              <a:rPr lang="it-IT" sz="1400" dirty="0">
                <a:solidFill>
                  <a:schemeClr val="bg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Verdana" panose="020B0604030504040204" pitchFamily="34" charset="0"/>
              </a:rPr>
              <a:t> – Presentazione dei Programmi di Mobilità Internazionale in peer tutoring e consigli pratici per le candidature </a:t>
            </a:r>
            <a:endParaRPr lang="it-IT" sz="1400" dirty="0">
              <a:solidFill>
                <a:schemeClr val="bg1"/>
              </a:solidFill>
              <a:effectLst/>
              <a:latin typeface="Source Sans Pro" panose="020B0503030403020204" pitchFamily="34" charset="0"/>
              <a:ea typeface="Source Sans Pro" panose="020B0503030403020204" pitchFamily="34" charset="0"/>
              <a:cs typeface="Symbol" pitchFamily="2" charset="2"/>
            </a:endParaRPr>
          </a:p>
          <a:p>
            <a:pPr algn="just">
              <a:lnSpc>
                <a:spcPct val="150000"/>
              </a:lnSpc>
              <a:buNone/>
            </a:pPr>
            <a:r>
              <a:rPr lang="it-IT" sz="1400" dirty="0">
                <a:solidFill>
                  <a:schemeClr val="bg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Verdana" panose="020B0604030504040204" pitchFamily="34" charset="0"/>
              </a:rPr>
              <a:t>i         </a:t>
            </a:r>
            <a:r>
              <a:rPr lang="it-IT" sz="1400" dirty="0" err="1">
                <a:solidFill>
                  <a:schemeClr val="bg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Verdana" panose="020B0604030504040204" pitchFamily="34" charset="0"/>
              </a:rPr>
              <a:t>Greis</a:t>
            </a:r>
            <a:r>
              <a:rPr lang="it-IT" sz="1400" dirty="0">
                <a:solidFill>
                  <a:schemeClr val="bg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Verdana" panose="020B0604030504040204" pitchFamily="34" charset="0"/>
              </a:rPr>
              <a:t> </a:t>
            </a:r>
            <a:r>
              <a:rPr lang="it-IT" sz="1400" dirty="0" err="1">
                <a:solidFill>
                  <a:schemeClr val="bg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Verdana" panose="020B0604030504040204" pitchFamily="34" charset="0"/>
              </a:rPr>
              <a:t>Tabaku</a:t>
            </a:r>
            <a:r>
              <a:rPr lang="it-IT" sz="1400" dirty="0">
                <a:solidFill>
                  <a:schemeClr val="bg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Verdana" panose="020B0604030504040204" pitchFamily="34" charset="0"/>
              </a:rPr>
              <a:t>                     </a:t>
            </a:r>
            <a:r>
              <a:rPr lang="it-IT" sz="1400" i="1" dirty="0">
                <a:solidFill>
                  <a:schemeClr val="bg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Verdana" panose="020B0604030504040204" pitchFamily="34" charset="0"/>
              </a:rPr>
              <a:t>Studente Tutor Area Medica</a:t>
            </a:r>
          </a:p>
          <a:p>
            <a:pPr algn="just">
              <a:lnSpc>
                <a:spcPct val="150000"/>
              </a:lnSpc>
              <a:buNone/>
            </a:pPr>
            <a:r>
              <a:rPr lang="it-IT" sz="1400" i="1" dirty="0">
                <a:solidFill>
                  <a:schemeClr val="bg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Verdana" panose="020B0604030504040204" pitchFamily="34" charset="0"/>
              </a:rPr>
              <a:t>          </a:t>
            </a:r>
            <a:r>
              <a:rPr lang="it-IT" sz="1400" i="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Verdana" panose="020B0604030504040204" pitchFamily="34" charset="0"/>
              </a:rPr>
              <a:t>Emma Pettorali</a:t>
            </a:r>
            <a:r>
              <a:rPr lang="it-IT" sz="1400" i="1" dirty="0">
                <a:solidFill>
                  <a:schemeClr val="bg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Verdana" panose="020B0604030504040204" pitchFamily="34" charset="0"/>
              </a:rPr>
              <a:t>                 Studente Tutor Area Medica</a:t>
            </a:r>
          </a:p>
          <a:p>
            <a:pPr algn="just">
              <a:lnSpc>
                <a:spcPct val="150000"/>
              </a:lnSpc>
              <a:buNone/>
            </a:pPr>
            <a:r>
              <a:rPr lang="it-IT" sz="1400" i="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Verdana" panose="020B0604030504040204" pitchFamily="34" charset="0"/>
              </a:rPr>
              <a:t>           Luca Giancane                  Studente Tutor   Area Medica</a:t>
            </a:r>
          </a:p>
          <a:p>
            <a:pPr algn="just">
              <a:lnSpc>
                <a:spcPct val="150000"/>
              </a:lnSpc>
              <a:buNone/>
            </a:pPr>
            <a:r>
              <a:rPr lang="it-IT" sz="1400" i="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Verdana" panose="020B0604030504040204" pitchFamily="34" charset="0"/>
              </a:rPr>
              <a:t>            Francesca Iotti                 Studente Tutor   Area Medica</a:t>
            </a:r>
            <a:endParaRPr lang="it-IT" sz="1400" dirty="0">
              <a:solidFill>
                <a:schemeClr val="bg1"/>
              </a:solidFill>
              <a:effectLst/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Wingdings" pitchFamily="2" charset="2"/>
              <a:buChar char=""/>
              <a:tabLst>
                <a:tab pos="228600" algn="l"/>
              </a:tabLst>
            </a:pPr>
            <a:r>
              <a:rPr lang="it-IT" sz="1400" b="1" dirty="0">
                <a:solidFill>
                  <a:schemeClr val="bg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Verdana" panose="020B0604030504040204" pitchFamily="34" charset="0"/>
              </a:rPr>
              <a:t>Ore 19.00</a:t>
            </a:r>
            <a:r>
              <a:rPr lang="it-IT" sz="1400" dirty="0">
                <a:solidFill>
                  <a:schemeClr val="bg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Verdana" panose="020B0604030504040204" pitchFamily="34" charset="0"/>
              </a:rPr>
              <a:t> – Condivisione delle esperienze di scambio internazionale                                                                                                                                           </a:t>
            </a:r>
            <a:r>
              <a:rPr lang="it-IT" sz="1400" i="1" dirty="0">
                <a:solidFill>
                  <a:schemeClr val="bg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Verdana" panose="020B0604030504040204" pitchFamily="34" charset="0"/>
              </a:rPr>
              <a:t>             </a:t>
            </a:r>
            <a:endParaRPr lang="it-IT" sz="1400" dirty="0">
              <a:solidFill>
                <a:schemeClr val="bg1"/>
              </a:solidFill>
              <a:effectLst/>
              <a:latin typeface="Source Sans Pro" panose="020B0503030403020204" pitchFamily="34" charset="0"/>
              <a:ea typeface="Source Sans Pro" panose="020B0503030403020204" pitchFamily="34" charset="0"/>
              <a:cs typeface="Symbol" pitchFamily="2" charset="2"/>
            </a:endParaRPr>
          </a:p>
          <a:p>
            <a:pPr marL="228600" algn="just">
              <a:lnSpc>
                <a:spcPct val="150000"/>
              </a:lnSpc>
              <a:buNone/>
            </a:pPr>
            <a:r>
              <a:rPr lang="it-IT" sz="1400" dirty="0">
                <a:solidFill>
                  <a:schemeClr val="bg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Verdana" panose="020B0604030504040204" pitchFamily="34" charset="0"/>
              </a:rPr>
              <a:t>        </a:t>
            </a:r>
            <a:r>
              <a:rPr lang="it-IT" sz="1400" i="1" dirty="0">
                <a:solidFill>
                  <a:schemeClr val="bg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Verdana" panose="020B0604030504040204" pitchFamily="34" charset="0"/>
              </a:rPr>
              <a:t>Studenti Area Medica</a:t>
            </a:r>
            <a:endParaRPr lang="it-IT" sz="1400" dirty="0">
              <a:solidFill>
                <a:schemeClr val="bg1"/>
              </a:solidFill>
              <a:effectLst/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Wingdings" pitchFamily="2" charset="2"/>
              <a:buChar char=""/>
              <a:tabLst>
                <a:tab pos="228600" algn="l"/>
              </a:tabLst>
            </a:pPr>
            <a:r>
              <a:rPr lang="it-IT" sz="1400" b="1" dirty="0">
                <a:solidFill>
                  <a:schemeClr val="bg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Verdana" panose="020B0604030504040204" pitchFamily="34" charset="0"/>
              </a:rPr>
              <a:t>A seguire:</a:t>
            </a:r>
            <a:r>
              <a:rPr lang="it-IT" sz="1400" dirty="0">
                <a:solidFill>
                  <a:schemeClr val="bg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Verdana" panose="020B0604030504040204" pitchFamily="34" charset="0"/>
              </a:rPr>
              <a:t> Domande e discussione</a:t>
            </a:r>
            <a:endParaRPr lang="it-IT" sz="1400" dirty="0">
              <a:solidFill>
                <a:schemeClr val="bg1"/>
              </a:solidFill>
              <a:effectLst/>
              <a:latin typeface="Source Sans Pro" panose="020B0503030403020204" pitchFamily="34" charset="0"/>
              <a:ea typeface="Source Sans Pro" panose="020B0503030403020204" pitchFamily="34" charset="0"/>
              <a:cs typeface="Symbol" pitchFamily="2" charset="2"/>
            </a:endParaRPr>
          </a:p>
          <a:p>
            <a:pPr marL="0" indent="0">
              <a:lnSpc>
                <a:spcPts val="1600"/>
              </a:lnSpc>
              <a:buNone/>
            </a:pPr>
            <a:endParaRPr lang="it-IT" sz="1400" dirty="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36429654-96B6-E63C-B736-E689A210744C}"/>
              </a:ext>
            </a:extLst>
          </p:cNvPr>
          <p:cNvSpPr/>
          <p:nvPr/>
        </p:nvSpPr>
        <p:spPr>
          <a:xfrm>
            <a:off x="0" y="3023999"/>
            <a:ext cx="180000" cy="4104000"/>
          </a:xfrm>
          <a:prstGeom prst="rect">
            <a:avLst/>
          </a:prstGeom>
          <a:solidFill>
            <a:srgbClr val="E25F2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endParaRPr lang="it-IT"/>
          </a:p>
        </p:txBody>
      </p:sp>
      <p:sp>
        <p:nvSpPr>
          <p:cNvPr id="15" name="Rettangolo 14">
            <a:extLst>
              <a:ext uri="{FF2B5EF4-FFF2-40B4-BE49-F238E27FC236}">
                <a16:creationId xmlns:a16="http://schemas.microsoft.com/office/drawing/2014/main" id="{480A93E6-BE48-3620-BFE0-8D025CE56262}"/>
              </a:ext>
            </a:extLst>
          </p:cNvPr>
          <p:cNvSpPr/>
          <p:nvPr/>
        </p:nvSpPr>
        <p:spPr>
          <a:xfrm>
            <a:off x="0" y="7127999"/>
            <a:ext cx="180000" cy="2448000"/>
          </a:xfrm>
          <a:prstGeom prst="rect">
            <a:avLst/>
          </a:prstGeom>
          <a:solidFill>
            <a:srgbClr val="D0368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endParaRPr lang="it-IT"/>
          </a:p>
        </p:txBody>
      </p:sp>
      <p:pic>
        <p:nvPicPr>
          <p:cNvPr id="16" name="Immagine 15">
            <a:extLst>
              <a:ext uri="{FF2B5EF4-FFF2-40B4-BE49-F238E27FC236}">
                <a16:creationId xmlns:a16="http://schemas.microsoft.com/office/drawing/2014/main" id="{028F46FB-AC7F-E7A4-0DA9-E6B1F91E5450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360000" y="10029600"/>
            <a:ext cx="1222190" cy="432000"/>
          </a:xfrm>
          <a:prstGeom prst="rect">
            <a:avLst/>
          </a:prstGeom>
        </p:spPr>
      </p:pic>
      <p:pic>
        <p:nvPicPr>
          <p:cNvPr id="5" name="Immagine 4" descr="Immagine che contiene testo, Carattere, simbolo, logo&#10;&#10;Il contenuto generato dall'IA potrebbe non essere corretto.">
            <a:extLst>
              <a:ext uri="{FF2B5EF4-FFF2-40B4-BE49-F238E27FC236}">
                <a16:creationId xmlns:a16="http://schemas.microsoft.com/office/drawing/2014/main" id="{5C100AD8-0E14-CA70-6549-7331E0B3DBC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0000" y="230213"/>
            <a:ext cx="5880100" cy="812800"/>
          </a:xfrm>
          <a:prstGeom prst="rect">
            <a:avLst/>
          </a:prstGeom>
        </p:spPr>
      </p:pic>
      <p:sp>
        <p:nvSpPr>
          <p:cNvPr id="7" name="Titolo 6">
            <a:extLst>
              <a:ext uri="{FF2B5EF4-FFF2-40B4-BE49-F238E27FC236}">
                <a16:creationId xmlns:a16="http://schemas.microsoft.com/office/drawing/2014/main" id="{4254EAFB-4A9C-70BE-2854-698BEC62C3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82190" y="1276622"/>
            <a:ext cx="3963525" cy="812800"/>
          </a:xfrm>
        </p:spPr>
        <p:txBody>
          <a:bodyPr>
            <a:noAutofit/>
          </a:bodyPr>
          <a:lstStyle/>
          <a:p>
            <a:r>
              <a:rPr lang="it-IT" sz="2800" dirty="0">
                <a:solidFill>
                  <a:schemeClr val="bg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Verdana" panose="020B0604030504040204" pitchFamily="34" charset="0"/>
              </a:rPr>
              <a:t>“</a:t>
            </a:r>
            <a:r>
              <a:rPr lang="it-IT" sz="2800" b="1" i="1" dirty="0">
                <a:solidFill>
                  <a:schemeClr val="bg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Verdana" panose="020B0604030504040204" pitchFamily="34" charset="0"/>
              </a:rPr>
              <a:t>Orientarsi nelle esperienze all’estero</a:t>
            </a:r>
            <a:r>
              <a:rPr lang="it-IT" sz="2800" dirty="0">
                <a:solidFill>
                  <a:schemeClr val="bg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Verdana" panose="020B0604030504040204" pitchFamily="34" charset="0"/>
              </a:rPr>
              <a:t>”</a:t>
            </a:r>
            <a:endParaRPr lang="it-IT" sz="2800" dirty="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842A8B90-1963-409E-9B53-EFCFE664A1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8950" y="2609251"/>
            <a:ext cx="75596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pic>
        <p:nvPicPr>
          <p:cNvPr id="1025" name="Picture 1" descr="Erasmus + | ECES | European Centre for Electoral Support">
            <a:extLst>
              <a:ext uri="{FF2B5EF4-FFF2-40B4-BE49-F238E27FC236}">
                <a16:creationId xmlns:a16="http://schemas.microsoft.com/office/drawing/2014/main" id="{72F1A102-8A32-4966-57E6-0725D915A1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r:link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8950" y="2438662"/>
            <a:ext cx="1562100" cy="52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198853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Tema di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932</TotalTime>
  <Words>136</Words>
  <Application>Microsoft Office PowerPoint</Application>
  <PresentationFormat>Personalizzato</PresentationFormat>
  <Paragraphs>16</Paragraphs>
  <Slides>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7" baseType="lpstr">
      <vt:lpstr>Aptos</vt:lpstr>
      <vt:lpstr>Aptos Display</vt:lpstr>
      <vt:lpstr>Arial</vt:lpstr>
      <vt:lpstr>Source Sans Pro</vt:lpstr>
      <vt:lpstr>Wingdings</vt:lpstr>
      <vt:lpstr>Tema di Office</vt:lpstr>
      <vt:lpstr>“Orientarsi nelle esperienze all’estero”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Riccardo Pallecchi</dc:creator>
  <cp:lastModifiedBy>Maurilio Pallassini</cp:lastModifiedBy>
  <cp:revision>26</cp:revision>
  <dcterms:created xsi:type="dcterms:W3CDTF">2025-02-28T15:34:45Z</dcterms:created>
  <dcterms:modified xsi:type="dcterms:W3CDTF">2025-11-27T14:05:06Z</dcterms:modified>
</cp:coreProperties>
</file>